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9" r:id="rId1"/>
    <p:sldMasterId id="2147483794" r:id="rId2"/>
    <p:sldMasterId id="2147483668" r:id="rId3"/>
    <p:sldMasterId id="2147483746" r:id="rId4"/>
    <p:sldMasterId id="2147483768" r:id="rId5"/>
  </p:sldMasterIdLst>
  <p:notesMasterIdLst>
    <p:notesMasterId r:id="rId12"/>
  </p:notesMasterIdLst>
  <p:handoutMasterIdLst>
    <p:handoutMasterId r:id="rId13"/>
  </p:handoutMasterIdLst>
  <p:sldIdLst>
    <p:sldId id="300" r:id="rId6"/>
    <p:sldId id="310" r:id="rId7"/>
    <p:sldId id="313" r:id="rId8"/>
    <p:sldId id="315" r:id="rId9"/>
    <p:sldId id="316" r:id="rId10"/>
    <p:sldId id="29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444444"/>
    <a:srgbClr val="001D7F"/>
    <a:srgbClr val="808EB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72" autoAdjust="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u="sng" dirty="0"/>
              <a:t>Dissemination</a:t>
            </a:r>
            <a:r>
              <a:rPr lang="en-GB" sz="1600" b="1" u="sng" baseline="0" dirty="0"/>
              <a:t> out-with the host department </a:t>
            </a:r>
            <a:endParaRPr lang="en-GB" sz="16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Sheet2!$A$1:$A$4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Have not Monitored </c:v>
                </c:pt>
                <c:pt idx="3">
                  <c:v>Publications/Professional Recognition </c:v>
                </c:pt>
              </c:strCache>
            </c:strRef>
          </c:cat>
          <c:val>
            <c:numRef>
              <c:f>Sheet2!$B$1:$B$4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C-467E-884D-5ADA099E6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5958928"/>
        <c:axId val="405961880"/>
      </c:barChart>
      <c:catAx>
        <c:axId val="405958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Response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61880"/>
        <c:crosses val="autoZero"/>
        <c:auto val="1"/>
        <c:lblAlgn val="ctr"/>
        <c:lblOffset val="100"/>
        <c:noMultiLvlLbl val="0"/>
      </c:catAx>
      <c:valAx>
        <c:axId val="40596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/>
                  <a:t>Number</a:t>
                </a:r>
                <a:r>
                  <a:rPr lang="en-GB" sz="1400" b="1" baseline="0" dirty="0"/>
                  <a:t> of Projects </a:t>
                </a:r>
                <a:endParaRPr lang="en-GB" sz="1400" b="1" dirty="0"/>
              </a:p>
            </c:rich>
          </c:tx>
          <c:layout>
            <c:manualLayout>
              <c:xMode val="edge"/>
              <c:yMode val="edge"/>
              <c:x val="0.60600310282984415"/>
              <c:y val="0.955675612066495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5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4F3E5-03AB-464B-AD67-768156C79FA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A4C57C-BFB1-4BB8-A358-F08C7A7F42AE}">
      <dgm:prSet phldrT="[Text]" custT="1"/>
      <dgm:spPr/>
      <dgm:t>
        <a:bodyPr/>
        <a:lstStyle/>
        <a:p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Archive</a:t>
          </a:r>
          <a:r>
            <a:rPr lang="en-GB" sz="2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D01993C-FA3D-4458-80F7-5BC388DEDB19}" type="parTrans" cxnId="{3C06E2DC-B7AE-4657-9F48-D023322586F9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7F79E-293A-4013-9C4F-8E9BF390F080}" type="sibTrans" cxnId="{3C06E2DC-B7AE-4657-9F48-D023322586F9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7F1C9-8589-4AC8-AFFC-8563070B1CC4}">
      <dgm:prSet phldrT="[Text]" custT="1"/>
      <dgm:spPr/>
      <dgm:t>
        <a:bodyPr/>
        <a:lstStyle/>
        <a:p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Multilevel leadership </a:t>
          </a:r>
        </a:p>
      </dgm:t>
    </dgm:pt>
    <dgm:pt modelId="{A5451C9D-0AA5-4C4A-AC24-DB9A488312AB}" type="parTrans" cxnId="{543E0C16-D982-4ECC-9A1B-4110A32E63C6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B969D-37B5-467B-9226-6B68DB786C73}" type="sibTrans" cxnId="{543E0C16-D982-4ECC-9A1B-4110A32E63C6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985BE-3142-41AB-A479-F6AB40474BFB}">
      <dgm:prSet phldrT="[Text]" custT="1"/>
      <dgm:spPr/>
      <dgm:t>
        <a:bodyPr/>
        <a:lstStyle/>
        <a:p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Climate and readiness for change</a:t>
          </a:r>
        </a:p>
      </dgm:t>
    </dgm:pt>
    <dgm:pt modelId="{EDF514FF-22DA-4DE9-8BB8-BB401B4D01B4}" type="parTrans" cxnId="{1EF85D0A-AF68-4607-A608-8222841BB83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E4DF5-AB69-4FEA-8204-EE85C5C47E07}" type="sibTrans" cxnId="{1EF85D0A-AF68-4607-A608-8222841BB83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B2383-3171-49EE-BE84-4FA534F935A4}">
      <dgm:prSet phldrT="[Text]" custT="1"/>
      <dgm:spPr/>
      <dgm:t>
        <a:bodyPr/>
        <a:lstStyle/>
        <a:p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Availability of resources </a:t>
          </a:r>
        </a:p>
      </dgm:t>
    </dgm:pt>
    <dgm:pt modelId="{8A8F2083-2B01-40FE-88C8-4F5A4A4E009E}" type="parTrans" cxnId="{D9546D31-A5E5-4597-879A-8B4EF32395A4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58C79-9691-4DB3-AC7F-7BB5767843B1}" type="sibTrans" cxnId="{D9546D31-A5E5-4597-879A-8B4EF32395A4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DDA9E-9876-4DE6-B0ED-CAA014CC5FF1}">
      <dgm:prSet phldrT="[Text]" custT="1"/>
      <dgm:spPr/>
      <dgm:t>
        <a:bodyPr/>
        <a:lstStyle/>
        <a:p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Communities of practice </a:t>
          </a:r>
        </a:p>
      </dgm:t>
    </dgm:pt>
    <dgm:pt modelId="{4EB2D574-4C49-4768-B94A-9D71585E6F1F}" type="parTrans" cxnId="{B7EC3E40-36F9-456E-B23D-1EFDED18642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7F873-E6F7-41AC-ACF1-75E5B7DF45A7}" type="sibTrans" cxnId="{B7EC3E40-36F9-456E-B23D-1EFDED18642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D5CDB2-A3BF-4172-AD06-263D2726DA49}">
      <dgm:prSet phldrT="[Text]" custT="1"/>
      <dgm:spPr/>
      <dgm:t>
        <a:bodyPr/>
        <a:lstStyle/>
        <a:p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Mitigate against project staff turnover </a:t>
          </a:r>
        </a:p>
      </dgm:t>
    </dgm:pt>
    <dgm:pt modelId="{71C7CBCA-65FD-412E-B1BA-A4C8A16A176A}" type="parTrans" cxnId="{1A105F65-E2B4-4900-B6A7-E38B9E018B9F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24258-E77D-4632-B4A3-7301D170F1CA}" type="sibTrans" cxnId="{1A105F65-E2B4-4900-B6A7-E38B9E018B9F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7E18D-0299-4AF6-93B3-46ECA829F610}">
      <dgm:prSet phldrT="[Text]" custT="1"/>
      <dgm:spPr/>
      <dgm:t>
        <a:bodyPr/>
        <a:lstStyle/>
        <a:p>
          <a:r>
            <a:rPr lang="en-GB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Regular monitoring and Evaluation </a:t>
          </a:r>
        </a:p>
      </dgm:t>
    </dgm:pt>
    <dgm:pt modelId="{EE662E12-4F39-4CC5-803E-AF5B64518D21}" type="parTrans" cxnId="{DFCE66D3-1FBE-4696-BD6E-FEBC2FBFDD99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E1051-BCDF-4974-B969-A8500472B546}" type="sibTrans" cxnId="{DFCE66D3-1FBE-4696-BD6E-FEBC2FBFDD99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9C687-553C-4D14-BA58-8C60220C5409}" type="pres">
      <dgm:prSet presAssocID="{BF54F3E5-03AB-464B-AD67-768156C79F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579875D-1C75-4B72-84F9-40486E3E5E32}" type="pres">
      <dgm:prSet presAssocID="{D0A4C57C-BFB1-4BB8-A358-F08C7A7F42AE}" presName="Parent" presStyleLbl="node0" presStyleIdx="0" presStyleCnt="1" custScaleX="83743" custScaleY="89712">
        <dgm:presLayoutVars>
          <dgm:chMax val="6"/>
          <dgm:chPref val="6"/>
        </dgm:presLayoutVars>
      </dgm:prSet>
      <dgm:spPr/>
    </dgm:pt>
    <dgm:pt modelId="{AE39E631-9F85-458D-BE44-40616861DFE2}" type="pres">
      <dgm:prSet presAssocID="{AA27F1C9-8589-4AC8-AFFC-8563070B1CC4}" presName="Accent1" presStyleCnt="0"/>
      <dgm:spPr/>
    </dgm:pt>
    <dgm:pt modelId="{5BD46727-B91B-49B8-9938-F6904EC2DD37}" type="pres">
      <dgm:prSet presAssocID="{AA27F1C9-8589-4AC8-AFFC-8563070B1CC4}" presName="Accent" presStyleLbl="bgShp" presStyleIdx="0" presStyleCnt="6"/>
      <dgm:spPr/>
    </dgm:pt>
    <dgm:pt modelId="{CD06BB17-EBC7-4A60-BE63-4C771E990B13}" type="pres">
      <dgm:prSet presAssocID="{AA27F1C9-8589-4AC8-AFFC-8563070B1CC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3BEB7A3-BFBC-4D6F-BC18-008607DFA044}" type="pres">
      <dgm:prSet presAssocID="{86C985BE-3142-41AB-A479-F6AB40474BFB}" presName="Accent2" presStyleCnt="0"/>
      <dgm:spPr/>
    </dgm:pt>
    <dgm:pt modelId="{5C172E59-E578-48D8-9276-3B328E0EE61A}" type="pres">
      <dgm:prSet presAssocID="{86C985BE-3142-41AB-A479-F6AB40474BFB}" presName="Accent" presStyleLbl="bgShp" presStyleIdx="1" presStyleCnt="6"/>
      <dgm:spPr/>
    </dgm:pt>
    <dgm:pt modelId="{09B992CC-B33E-437E-8B1B-49A1F61562CA}" type="pres">
      <dgm:prSet presAssocID="{86C985BE-3142-41AB-A479-F6AB40474BF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9B86871-CAF1-40EB-A556-E799FEBCF19F}" type="pres">
      <dgm:prSet presAssocID="{968B2383-3171-49EE-BE84-4FA534F935A4}" presName="Accent3" presStyleCnt="0"/>
      <dgm:spPr/>
    </dgm:pt>
    <dgm:pt modelId="{93AB5FA6-2F0E-4379-B04F-FBE43A958366}" type="pres">
      <dgm:prSet presAssocID="{968B2383-3171-49EE-BE84-4FA534F935A4}" presName="Accent" presStyleLbl="bgShp" presStyleIdx="2" presStyleCnt="6"/>
      <dgm:spPr/>
    </dgm:pt>
    <dgm:pt modelId="{50BC9BFC-9174-4610-8C1D-A85CA4B60BB7}" type="pres">
      <dgm:prSet presAssocID="{968B2383-3171-49EE-BE84-4FA534F935A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9EC1198-9328-447F-BAD4-04DFADA58536}" type="pres">
      <dgm:prSet presAssocID="{FA9DDA9E-9876-4DE6-B0ED-CAA014CC5FF1}" presName="Accent4" presStyleCnt="0"/>
      <dgm:spPr/>
    </dgm:pt>
    <dgm:pt modelId="{2906BCE5-C4DB-4CAF-AA23-4915551B89D9}" type="pres">
      <dgm:prSet presAssocID="{FA9DDA9E-9876-4DE6-B0ED-CAA014CC5FF1}" presName="Accent" presStyleLbl="bgShp" presStyleIdx="3" presStyleCnt="6"/>
      <dgm:spPr/>
    </dgm:pt>
    <dgm:pt modelId="{592EE6C1-B39B-476D-9E97-AFCE83F71903}" type="pres">
      <dgm:prSet presAssocID="{FA9DDA9E-9876-4DE6-B0ED-CAA014CC5FF1}" presName="Child4" presStyleLbl="node1" presStyleIdx="3" presStyleCnt="6" custScaleX="115486" custScaleY="105371" custLinFactNeighborX="2008" custLinFactNeighborY="5134">
        <dgm:presLayoutVars>
          <dgm:chMax val="0"/>
          <dgm:chPref val="0"/>
          <dgm:bulletEnabled val="1"/>
        </dgm:presLayoutVars>
      </dgm:prSet>
      <dgm:spPr/>
    </dgm:pt>
    <dgm:pt modelId="{E2C1EA6A-5689-4AF7-AE49-93CCAABB635E}" type="pres">
      <dgm:prSet presAssocID="{8AD5CDB2-A3BF-4172-AD06-263D2726DA49}" presName="Accent5" presStyleCnt="0"/>
      <dgm:spPr/>
    </dgm:pt>
    <dgm:pt modelId="{98DC1FBD-F21B-453F-819C-B77BC80D1117}" type="pres">
      <dgm:prSet presAssocID="{8AD5CDB2-A3BF-4172-AD06-263D2726DA49}" presName="Accent" presStyleLbl="bgShp" presStyleIdx="4" presStyleCnt="6"/>
      <dgm:spPr/>
    </dgm:pt>
    <dgm:pt modelId="{24B0C203-EFC3-4FDA-8423-90AD55406298}" type="pres">
      <dgm:prSet presAssocID="{8AD5CDB2-A3BF-4172-AD06-263D2726DA4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EE3D53E-8D90-48DC-9F10-D0740E713469}" type="pres">
      <dgm:prSet presAssocID="{37B7E18D-0299-4AF6-93B3-46ECA829F610}" presName="Accent6" presStyleCnt="0"/>
      <dgm:spPr/>
    </dgm:pt>
    <dgm:pt modelId="{CE03BA6D-85CB-41BC-9E15-DD1431D8AFA2}" type="pres">
      <dgm:prSet presAssocID="{37B7E18D-0299-4AF6-93B3-46ECA829F610}" presName="Accent" presStyleLbl="bgShp" presStyleIdx="5" presStyleCnt="6"/>
      <dgm:spPr/>
    </dgm:pt>
    <dgm:pt modelId="{62581D38-F8F3-48DE-BAD8-AADCFC804DC1}" type="pres">
      <dgm:prSet presAssocID="{37B7E18D-0299-4AF6-93B3-46ECA829F61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EF85D0A-AF68-4607-A608-8222841BB83B}" srcId="{D0A4C57C-BFB1-4BB8-A358-F08C7A7F42AE}" destId="{86C985BE-3142-41AB-A479-F6AB40474BFB}" srcOrd="1" destOrd="0" parTransId="{EDF514FF-22DA-4DE9-8BB8-BB401B4D01B4}" sibTransId="{1FBE4DF5-AB69-4FEA-8204-EE85C5C47E07}"/>
    <dgm:cxn modelId="{DF69A50B-2972-4936-8467-82571D78610C}" type="presOf" srcId="{FA9DDA9E-9876-4DE6-B0ED-CAA014CC5FF1}" destId="{592EE6C1-B39B-476D-9E97-AFCE83F71903}" srcOrd="0" destOrd="0" presId="urn:microsoft.com/office/officeart/2011/layout/HexagonRadial"/>
    <dgm:cxn modelId="{543E0C16-D982-4ECC-9A1B-4110A32E63C6}" srcId="{D0A4C57C-BFB1-4BB8-A358-F08C7A7F42AE}" destId="{AA27F1C9-8589-4AC8-AFFC-8563070B1CC4}" srcOrd="0" destOrd="0" parTransId="{A5451C9D-0AA5-4C4A-AC24-DB9A488312AB}" sibTransId="{23AB969D-37B5-467B-9226-6B68DB786C73}"/>
    <dgm:cxn modelId="{B79A5820-8809-4F95-8FA5-D758617B4BED}" type="presOf" srcId="{968B2383-3171-49EE-BE84-4FA534F935A4}" destId="{50BC9BFC-9174-4610-8C1D-A85CA4B60BB7}" srcOrd="0" destOrd="0" presId="urn:microsoft.com/office/officeart/2011/layout/HexagonRadial"/>
    <dgm:cxn modelId="{1806052B-C08F-486C-AF37-C0A9F6E46A4B}" type="presOf" srcId="{8AD5CDB2-A3BF-4172-AD06-263D2726DA49}" destId="{24B0C203-EFC3-4FDA-8423-90AD55406298}" srcOrd="0" destOrd="0" presId="urn:microsoft.com/office/officeart/2011/layout/HexagonRadial"/>
    <dgm:cxn modelId="{D9546D31-A5E5-4597-879A-8B4EF32395A4}" srcId="{D0A4C57C-BFB1-4BB8-A358-F08C7A7F42AE}" destId="{968B2383-3171-49EE-BE84-4FA534F935A4}" srcOrd="2" destOrd="0" parTransId="{8A8F2083-2B01-40FE-88C8-4F5A4A4E009E}" sibTransId="{60958C79-9691-4DB3-AC7F-7BB5767843B1}"/>
    <dgm:cxn modelId="{B7EC3E40-36F9-456E-B23D-1EFDED186428}" srcId="{D0A4C57C-BFB1-4BB8-A358-F08C7A7F42AE}" destId="{FA9DDA9E-9876-4DE6-B0ED-CAA014CC5FF1}" srcOrd="3" destOrd="0" parTransId="{4EB2D574-4C49-4768-B94A-9D71585E6F1F}" sibTransId="{7927F873-E6F7-41AC-ACF1-75E5B7DF45A7}"/>
    <dgm:cxn modelId="{1A105F65-E2B4-4900-B6A7-E38B9E018B9F}" srcId="{D0A4C57C-BFB1-4BB8-A358-F08C7A7F42AE}" destId="{8AD5CDB2-A3BF-4172-AD06-263D2726DA49}" srcOrd="4" destOrd="0" parTransId="{71C7CBCA-65FD-412E-B1BA-A4C8A16A176A}" sibTransId="{08D24258-E77D-4632-B4A3-7301D170F1CA}"/>
    <dgm:cxn modelId="{31A15773-7781-47DF-A5FD-60D8799060C8}" type="presOf" srcId="{AA27F1C9-8589-4AC8-AFFC-8563070B1CC4}" destId="{CD06BB17-EBC7-4A60-BE63-4C771E990B13}" srcOrd="0" destOrd="0" presId="urn:microsoft.com/office/officeart/2011/layout/HexagonRadial"/>
    <dgm:cxn modelId="{60F80FA9-106D-4B71-A863-6258300FC89A}" type="presOf" srcId="{86C985BE-3142-41AB-A479-F6AB40474BFB}" destId="{09B992CC-B33E-437E-8B1B-49A1F61562CA}" srcOrd="0" destOrd="0" presId="urn:microsoft.com/office/officeart/2011/layout/HexagonRadial"/>
    <dgm:cxn modelId="{DFCE66D3-1FBE-4696-BD6E-FEBC2FBFDD99}" srcId="{D0A4C57C-BFB1-4BB8-A358-F08C7A7F42AE}" destId="{37B7E18D-0299-4AF6-93B3-46ECA829F610}" srcOrd="5" destOrd="0" parTransId="{EE662E12-4F39-4CC5-803E-AF5B64518D21}" sibTransId="{958E1051-BCDF-4974-B969-A8500472B546}"/>
    <dgm:cxn modelId="{3C06E2DC-B7AE-4657-9F48-D023322586F9}" srcId="{BF54F3E5-03AB-464B-AD67-768156C79FAC}" destId="{D0A4C57C-BFB1-4BB8-A358-F08C7A7F42AE}" srcOrd="0" destOrd="0" parTransId="{5D01993C-FA3D-4458-80F7-5BC388DEDB19}" sibTransId="{31E7F79E-293A-4013-9C4F-8E9BF390F080}"/>
    <dgm:cxn modelId="{EE24C9E4-9D6B-40F4-A86D-24EE288E7CF4}" type="presOf" srcId="{BF54F3E5-03AB-464B-AD67-768156C79FAC}" destId="{4F09C687-553C-4D14-BA58-8C60220C5409}" srcOrd="0" destOrd="0" presId="urn:microsoft.com/office/officeart/2011/layout/HexagonRadial"/>
    <dgm:cxn modelId="{2F9C94F2-0F86-45DB-8AC0-2AB3C0665BA9}" type="presOf" srcId="{D0A4C57C-BFB1-4BB8-A358-F08C7A7F42AE}" destId="{0579875D-1C75-4B72-84F9-40486E3E5E32}" srcOrd="0" destOrd="0" presId="urn:microsoft.com/office/officeart/2011/layout/HexagonRadial"/>
    <dgm:cxn modelId="{50CAAFFA-C949-4AAE-B51B-7EE0FFB47014}" type="presOf" srcId="{37B7E18D-0299-4AF6-93B3-46ECA829F610}" destId="{62581D38-F8F3-48DE-BAD8-AADCFC804DC1}" srcOrd="0" destOrd="0" presId="urn:microsoft.com/office/officeart/2011/layout/HexagonRadial"/>
    <dgm:cxn modelId="{339F29F9-4BCC-4316-B695-85BAF5A4DC65}" type="presParOf" srcId="{4F09C687-553C-4D14-BA58-8C60220C5409}" destId="{0579875D-1C75-4B72-84F9-40486E3E5E32}" srcOrd="0" destOrd="0" presId="urn:microsoft.com/office/officeart/2011/layout/HexagonRadial"/>
    <dgm:cxn modelId="{BDBF951C-A6C6-4945-AFE1-CC52D5A728A2}" type="presParOf" srcId="{4F09C687-553C-4D14-BA58-8C60220C5409}" destId="{AE39E631-9F85-458D-BE44-40616861DFE2}" srcOrd="1" destOrd="0" presId="urn:microsoft.com/office/officeart/2011/layout/HexagonRadial"/>
    <dgm:cxn modelId="{49D557F4-AE89-4F3D-B139-1343D286D3E4}" type="presParOf" srcId="{AE39E631-9F85-458D-BE44-40616861DFE2}" destId="{5BD46727-B91B-49B8-9938-F6904EC2DD37}" srcOrd="0" destOrd="0" presId="urn:microsoft.com/office/officeart/2011/layout/HexagonRadial"/>
    <dgm:cxn modelId="{14A35ADD-74A2-4370-AB23-50B8991801A0}" type="presParOf" srcId="{4F09C687-553C-4D14-BA58-8C60220C5409}" destId="{CD06BB17-EBC7-4A60-BE63-4C771E990B13}" srcOrd="2" destOrd="0" presId="urn:microsoft.com/office/officeart/2011/layout/HexagonRadial"/>
    <dgm:cxn modelId="{34DA6AF4-CABB-4DAB-9010-D42A2146D0A0}" type="presParOf" srcId="{4F09C687-553C-4D14-BA58-8C60220C5409}" destId="{83BEB7A3-BFBC-4D6F-BC18-008607DFA044}" srcOrd="3" destOrd="0" presId="urn:microsoft.com/office/officeart/2011/layout/HexagonRadial"/>
    <dgm:cxn modelId="{C8296E42-A56F-47FB-AF71-BC81DC403342}" type="presParOf" srcId="{83BEB7A3-BFBC-4D6F-BC18-008607DFA044}" destId="{5C172E59-E578-48D8-9276-3B328E0EE61A}" srcOrd="0" destOrd="0" presId="urn:microsoft.com/office/officeart/2011/layout/HexagonRadial"/>
    <dgm:cxn modelId="{2F55280D-A166-400E-8D7D-577AE5D6F2E9}" type="presParOf" srcId="{4F09C687-553C-4D14-BA58-8C60220C5409}" destId="{09B992CC-B33E-437E-8B1B-49A1F61562CA}" srcOrd="4" destOrd="0" presId="urn:microsoft.com/office/officeart/2011/layout/HexagonRadial"/>
    <dgm:cxn modelId="{6941E43F-1866-41A4-8646-2C6350DA9785}" type="presParOf" srcId="{4F09C687-553C-4D14-BA58-8C60220C5409}" destId="{C9B86871-CAF1-40EB-A556-E799FEBCF19F}" srcOrd="5" destOrd="0" presId="urn:microsoft.com/office/officeart/2011/layout/HexagonRadial"/>
    <dgm:cxn modelId="{B1DA3A06-D666-4620-847D-4D2806F7E49B}" type="presParOf" srcId="{C9B86871-CAF1-40EB-A556-E799FEBCF19F}" destId="{93AB5FA6-2F0E-4379-B04F-FBE43A958366}" srcOrd="0" destOrd="0" presId="urn:microsoft.com/office/officeart/2011/layout/HexagonRadial"/>
    <dgm:cxn modelId="{A97D2E12-BE54-4086-BB61-A89A9D2FEEC8}" type="presParOf" srcId="{4F09C687-553C-4D14-BA58-8C60220C5409}" destId="{50BC9BFC-9174-4610-8C1D-A85CA4B60BB7}" srcOrd="6" destOrd="0" presId="urn:microsoft.com/office/officeart/2011/layout/HexagonRadial"/>
    <dgm:cxn modelId="{B59688D8-EFCE-4714-8626-19A10C51320A}" type="presParOf" srcId="{4F09C687-553C-4D14-BA58-8C60220C5409}" destId="{D9EC1198-9328-447F-BAD4-04DFADA58536}" srcOrd="7" destOrd="0" presId="urn:microsoft.com/office/officeart/2011/layout/HexagonRadial"/>
    <dgm:cxn modelId="{EA5C8058-0279-450D-A919-AB1769DF2D1F}" type="presParOf" srcId="{D9EC1198-9328-447F-BAD4-04DFADA58536}" destId="{2906BCE5-C4DB-4CAF-AA23-4915551B89D9}" srcOrd="0" destOrd="0" presId="urn:microsoft.com/office/officeart/2011/layout/HexagonRadial"/>
    <dgm:cxn modelId="{380A53CE-232D-4B6D-9550-9A04E6EEC868}" type="presParOf" srcId="{4F09C687-553C-4D14-BA58-8C60220C5409}" destId="{592EE6C1-B39B-476D-9E97-AFCE83F71903}" srcOrd="8" destOrd="0" presId="urn:microsoft.com/office/officeart/2011/layout/HexagonRadial"/>
    <dgm:cxn modelId="{78B7DC54-3A77-4D91-A5FF-3FA4560A6431}" type="presParOf" srcId="{4F09C687-553C-4D14-BA58-8C60220C5409}" destId="{E2C1EA6A-5689-4AF7-AE49-93CCAABB635E}" srcOrd="9" destOrd="0" presId="urn:microsoft.com/office/officeart/2011/layout/HexagonRadial"/>
    <dgm:cxn modelId="{0EB2DA2B-0734-4CF7-8A78-BD1FDEC844FE}" type="presParOf" srcId="{E2C1EA6A-5689-4AF7-AE49-93CCAABB635E}" destId="{98DC1FBD-F21B-453F-819C-B77BC80D1117}" srcOrd="0" destOrd="0" presId="urn:microsoft.com/office/officeart/2011/layout/HexagonRadial"/>
    <dgm:cxn modelId="{00CCB2C4-5939-44E3-96B5-8BF330AFB20F}" type="presParOf" srcId="{4F09C687-553C-4D14-BA58-8C60220C5409}" destId="{24B0C203-EFC3-4FDA-8423-90AD55406298}" srcOrd="10" destOrd="0" presId="urn:microsoft.com/office/officeart/2011/layout/HexagonRadial"/>
    <dgm:cxn modelId="{7BCDFF81-5413-4F07-91A0-386CE96DD6AE}" type="presParOf" srcId="{4F09C687-553C-4D14-BA58-8C60220C5409}" destId="{FEE3D53E-8D90-48DC-9F10-D0740E713469}" srcOrd="11" destOrd="0" presId="urn:microsoft.com/office/officeart/2011/layout/HexagonRadial"/>
    <dgm:cxn modelId="{7725EE24-F4A6-40E7-8977-A32D953A990C}" type="presParOf" srcId="{FEE3D53E-8D90-48DC-9F10-D0740E713469}" destId="{CE03BA6D-85CB-41BC-9E15-DD1431D8AFA2}" srcOrd="0" destOrd="0" presId="urn:microsoft.com/office/officeart/2011/layout/HexagonRadial"/>
    <dgm:cxn modelId="{580B634F-2A60-4A57-B5A5-9AC429874D27}" type="presParOf" srcId="{4F09C687-553C-4D14-BA58-8C60220C5409}" destId="{62581D38-F8F3-48DE-BAD8-AADCFC804DC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9875D-1C75-4B72-84F9-40486E3E5E32}">
      <dsp:nvSpPr>
        <dsp:cNvPr id="0" name=""/>
        <dsp:cNvSpPr/>
      </dsp:nvSpPr>
      <dsp:spPr>
        <a:xfrm>
          <a:off x="3239900" y="1625590"/>
          <a:ext cx="1656642" cy="153520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Archive</a:t>
          </a:r>
          <a:r>
            <a:rPr lang="en-GB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528231" y="1892786"/>
        <a:ext cx="1079980" cy="1000816"/>
      </dsp:txXfrm>
    </dsp:sp>
    <dsp:sp modelId="{5C172E59-E578-48D8-9276-3B328E0EE61A}">
      <dsp:nvSpPr>
        <dsp:cNvPr id="0" name=""/>
        <dsp:cNvSpPr/>
      </dsp:nvSpPr>
      <dsp:spPr>
        <a:xfrm>
          <a:off x="4317861" y="718839"/>
          <a:ext cx="746386" cy="6431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6BB17-EBC7-4A60-BE63-4C771E990B13}">
      <dsp:nvSpPr>
        <dsp:cNvPr id="0" name=""/>
        <dsp:cNvSpPr/>
      </dsp:nvSpPr>
      <dsp:spPr>
        <a:xfrm>
          <a:off x="3261323" y="-18831"/>
          <a:ext cx="1621158" cy="140249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Multilevel leadership </a:t>
          </a:r>
        </a:p>
      </dsp:txBody>
      <dsp:txXfrm>
        <a:off x="3529983" y="213592"/>
        <a:ext cx="1083838" cy="937646"/>
      </dsp:txXfrm>
    </dsp:sp>
    <dsp:sp modelId="{93AB5FA6-2F0E-4379-B04F-FBE43A958366}">
      <dsp:nvSpPr>
        <dsp:cNvPr id="0" name=""/>
        <dsp:cNvSpPr/>
      </dsp:nvSpPr>
      <dsp:spPr>
        <a:xfrm>
          <a:off x="5188951" y="1921113"/>
          <a:ext cx="746386" cy="6431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992CC-B33E-437E-8B1B-49A1F61562CA}">
      <dsp:nvSpPr>
        <dsp:cNvPr id="0" name=""/>
        <dsp:cNvSpPr/>
      </dsp:nvSpPr>
      <dsp:spPr>
        <a:xfrm>
          <a:off x="4748114" y="843795"/>
          <a:ext cx="1621158" cy="140249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Climate and readiness for change</a:t>
          </a:r>
        </a:p>
      </dsp:txBody>
      <dsp:txXfrm>
        <a:off x="5016774" y="1076218"/>
        <a:ext cx="1083838" cy="937646"/>
      </dsp:txXfrm>
    </dsp:sp>
    <dsp:sp modelId="{2906BCE5-C4DB-4CAF-AA23-4915551B89D9}">
      <dsp:nvSpPr>
        <dsp:cNvPr id="0" name=""/>
        <dsp:cNvSpPr/>
      </dsp:nvSpPr>
      <dsp:spPr>
        <a:xfrm>
          <a:off x="4583835" y="3278255"/>
          <a:ext cx="746386" cy="6431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C9BFC-9174-4610-8C1D-A85CA4B60BB7}">
      <dsp:nvSpPr>
        <dsp:cNvPr id="0" name=""/>
        <dsp:cNvSpPr/>
      </dsp:nvSpPr>
      <dsp:spPr>
        <a:xfrm>
          <a:off x="4748114" y="2539619"/>
          <a:ext cx="1621158" cy="140249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Availability of resources </a:t>
          </a:r>
        </a:p>
      </dsp:txBody>
      <dsp:txXfrm>
        <a:off x="5016774" y="2772042"/>
        <a:ext cx="1083838" cy="937646"/>
      </dsp:txXfrm>
    </dsp:sp>
    <dsp:sp modelId="{98DC1FBD-F21B-453F-819C-B77BC80D1117}">
      <dsp:nvSpPr>
        <dsp:cNvPr id="0" name=""/>
        <dsp:cNvSpPr/>
      </dsp:nvSpPr>
      <dsp:spPr>
        <a:xfrm>
          <a:off x="3082780" y="3419132"/>
          <a:ext cx="746386" cy="6431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EE6C1-B39B-476D-9E97-AFCE83F71903}">
      <dsp:nvSpPr>
        <dsp:cNvPr id="0" name=""/>
        <dsp:cNvSpPr/>
      </dsp:nvSpPr>
      <dsp:spPr>
        <a:xfrm>
          <a:off x="3168350" y="3365547"/>
          <a:ext cx="1872211" cy="14778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Communities of practice </a:t>
          </a:r>
        </a:p>
      </dsp:txBody>
      <dsp:txXfrm>
        <a:off x="3465105" y="3599789"/>
        <a:ext cx="1278701" cy="1009336"/>
      </dsp:txXfrm>
    </dsp:sp>
    <dsp:sp modelId="{CE03BA6D-85CB-41BC-9E15-DD1431D8AFA2}">
      <dsp:nvSpPr>
        <dsp:cNvPr id="0" name=""/>
        <dsp:cNvSpPr/>
      </dsp:nvSpPr>
      <dsp:spPr>
        <a:xfrm>
          <a:off x="2197424" y="2217340"/>
          <a:ext cx="746386" cy="6431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0C203-EFC3-4FDA-8423-90AD55406298}">
      <dsp:nvSpPr>
        <dsp:cNvPr id="0" name=""/>
        <dsp:cNvSpPr/>
      </dsp:nvSpPr>
      <dsp:spPr>
        <a:xfrm>
          <a:off x="1767630" y="2540584"/>
          <a:ext cx="1621158" cy="140249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Mitigate against project staff turnover </a:t>
          </a:r>
        </a:p>
      </dsp:txBody>
      <dsp:txXfrm>
        <a:off x="2036290" y="2773007"/>
        <a:ext cx="1083838" cy="937646"/>
      </dsp:txXfrm>
    </dsp:sp>
    <dsp:sp modelId="{62581D38-F8F3-48DE-BAD8-AADCFC804DC1}">
      <dsp:nvSpPr>
        <dsp:cNvPr id="0" name=""/>
        <dsp:cNvSpPr/>
      </dsp:nvSpPr>
      <dsp:spPr>
        <a:xfrm>
          <a:off x="1767630" y="841865"/>
          <a:ext cx="1621158" cy="140249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Regular monitoring and Evaluation </a:t>
          </a:r>
        </a:p>
      </dsp:txBody>
      <dsp:txXfrm>
        <a:off x="2036290" y="1074288"/>
        <a:ext cx="1083838" cy="93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39709C-A662-AF42-93EC-5804C6950C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96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8C3690FD-AA98-0F40-A739-35BD46F0A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4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Arial" pitchFamily="-107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Arial" pitchFamily="-107" charset="0"/>
        <a:cs typeface="Arial" pitchFamily="-107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Arial" pitchFamily="-107" charset="0"/>
        <a:cs typeface="Arial" pitchFamily="-107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Arial" pitchFamily="-107" charset="0"/>
        <a:cs typeface="Arial" pitchFamily="-107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Arial" pitchFamily="-107" charset="0"/>
        <a:cs typeface="Arial" pitchFamily="-107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690FD-AA98-0F40-A739-35BD46F0A0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2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90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27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6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Users\lw75\Desktop\Presentation Backgrounds\presentation-bg-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C:\Users\lw75\Desktop\Presentation Backgrounds\footer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157913"/>
            <a:ext cx="9217026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C:\Users\lw75\Desktop\Presentation Backgrounds\Demos\hea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0"/>
        <a:buChar char="n"/>
        <a:defRPr kumimoji="1"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Header 1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52" name="Picture 6" descr="C:\Users\lw75\Desktop\Presentation Backgrounds\continuation-foo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455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anose="02040502050405020303" pitchFamily="18" charset="0"/>
          <a:ea typeface="MS PGothic" pitchFamily="34" charset="-128"/>
          <a:cs typeface="Georgia" panose="02040502050405020303" pitchFamily="18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0"/>
        <a:buChar char="n"/>
        <a:defRPr kumimoji="1" sz="28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lw75\Desktop\Presentation Backgrounds\presentation-bg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Header 1</a:t>
            </a:r>
            <a:endParaRPr lang="en-GB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77" name="Picture 6" descr="C:\Users\lw75\Desktop\Presentation Backgrounds\continuation-fo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8738"/>
            <a:ext cx="91455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anose="02040502050405020303" pitchFamily="18" charset="0"/>
          <a:ea typeface="MS PGothic" pitchFamily="34" charset="-128"/>
          <a:cs typeface="Georgia" panose="02040502050405020303" pitchFamily="18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529B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0"/>
        <a:buChar char="n"/>
        <a:defRPr kumimoji="1" sz="28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444444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lw75\Desktop\Presentation Backgrounds\presentation-end-blue-bg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lw75\Desktop\Presentation Backgrounds\presentation-end-white-bg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ACFD98-043F-4DB3-8DA7-ADA559E8872B}"/>
              </a:ext>
            </a:extLst>
          </p:cNvPr>
          <p:cNvSpPr txBox="1"/>
          <p:nvPr/>
        </p:nvSpPr>
        <p:spPr>
          <a:xfrm>
            <a:off x="179512" y="213285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Teaching Development Fund (TDF): </a:t>
            </a:r>
          </a:p>
          <a:p>
            <a:pPr algn="ctr"/>
            <a:r>
              <a:rPr lang="en-GB" dirty="0"/>
              <a:t>a look at dissemination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2362-DD63-483B-8A3A-C592D8DC174F}"/>
              </a:ext>
            </a:extLst>
          </p:cNvPr>
          <p:cNvSpPr txBox="1"/>
          <p:nvPr/>
        </p:nvSpPr>
        <p:spPr>
          <a:xfrm>
            <a:off x="2627784" y="4005064"/>
            <a:ext cx="403244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Jasmin Hinds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491763-F80B-482A-8BC7-6BE6C03B3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90093"/>
              </p:ext>
            </p:extLst>
          </p:nvPr>
        </p:nvGraphicFramePr>
        <p:xfrm>
          <a:off x="539552" y="548680"/>
          <a:ext cx="80648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36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607C5-E075-445D-A85A-8C795CF1C186}"/>
              </a:ext>
            </a:extLst>
          </p:cNvPr>
          <p:cNvSpPr txBox="1"/>
          <p:nvPr/>
        </p:nvSpPr>
        <p:spPr>
          <a:xfrm>
            <a:off x="827584" y="548680"/>
            <a:ext cx="748883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Agricultural Analogy of Dissemination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F40DF-1A0E-4848-92D7-A2586B7FA47F}"/>
              </a:ext>
            </a:extLst>
          </p:cNvPr>
          <p:cNvSpPr txBox="1"/>
          <p:nvPr/>
        </p:nvSpPr>
        <p:spPr>
          <a:xfrm>
            <a:off x="611560" y="1196752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r>
              <a:rPr lang="en-GB" sz="2800" dirty="0"/>
              <a:t>King (2003)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Scattering abroad as in sowing the seed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Sowing or specifically directing the scattering of the information in a more targeted manner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Propagating, reproducing, breeding or growing and nurturing the growth of the ‘seed’ in a specific place</a:t>
            </a:r>
          </a:p>
          <a:p>
            <a:endParaRPr lang="en-GB" sz="2000" dirty="0"/>
          </a:p>
          <a:p>
            <a:endParaRPr lang="en-GB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sz="2800" dirty="0" err="1"/>
              <a:t>Shoenburg</a:t>
            </a:r>
            <a:r>
              <a:rPr lang="en-GB" sz="2800" dirty="0"/>
              <a:t> (2000)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“Conference presentations as scattering seeds randomly over unprepared ground, where few, if any, will germinate take root and thrive”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62F26B-2B9D-4D3E-AD6F-A07EBC0F7DFF}"/>
              </a:ext>
            </a:extLst>
          </p:cNvPr>
          <p:cNvSpPr/>
          <p:nvPr/>
        </p:nvSpPr>
        <p:spPr>
          <a:xfrm rot="5400000">
            <a:off x="2915816" y="-200702"/>
            <a:ext cx="288032" cy="4896544"/>
          </a:xfrm>
          <a:prstGeom prst="round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2F7D37-7EFD-4653-90E5-5C3EC096F555}"/>
              </a:ext>
            </a:extLst>
          </p:cNvPr>
          <p:cNvSpPr/>
          <p:nvPr/>
        </p:nvSpPr>
        <p:spPr>
          <a:xfrm rot="5400000">
            <a:off x="4165378" y="-1135199"/>
            <a:ext cx="597223" cy="7704858"/>
          </a:xfrm>
          <a:prstGeom prst="round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79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A8A2F-BE13-43BD-9D78-D4DD2646399B}"/>
              </a:ext>
            </a:extLst>
          </p:cNvPr>
          <p:cNvSpPr txBox="1"/>
          <p:nvPr/>
        </p:nvSpPr>
        <p:spPr>
          <a:xfrm>
            <a:off x="1331640" y="47667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Strategies for Dissemination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04F8A-5498-4FED-8914-349C05A165C3}"/>
              </a:ext>
            </a:extLst>
          </p:cNvPr>
          <p:cNvSpPr txBox="1"/>
          <p:nvPr/>
        </p:nvSpPr>
        <p:spPr>
          <a:xfrm>
            <a:off x="323528" y="134076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737A7A-8D31-4BF6-8B2B-227AB8F95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541938"/>
              </p:ext>
            </p:extLst>
          </p:nvPr>
        </p:nvGraphicFramePr>
        <p:xfrm>
          <a:off x="467544" y="1340768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362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E5F20-27EE-4E64-B5FD-DDAFDF88020D}"/>
              </a:ext>
            </a:extLst>
          </p:cNvPr>
          <p:cNvSpPr txBox="1"/>
          <p:nvPr/>
        </p:nvSpPr>
        <p:spPr>
          <a:xfrm>
            <a:off x="683568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/>
              <a:t>What Works?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6AF55-8F98-4A74-AFD7-87EA4CE66D19}"/>
              </a:ext>
            </a:extLst>
          </p:cNvPr>
          <p:cNvSpPr txBox="1"/>
          <p:nvPr/>
        </p:nvSpPr>
        <p:spPr>
          <a:xfrm>
            <a:off x="467544" y="1844824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Us By 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/>
              <a:t>Students </a:t>
            </a:r>
          </a:p>
          <a:p>
            <a:pPr lvl="1"/>
            <a:endParaRPr lang="en-GB" dirty="0"/>
          </a:p>
          <a:p>
            <a:r>
              <a:rPr lang="en-GB" dirty="0"/>
              <a:t>Embedded in the departmental structure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/>
              <a:t>Modules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/>
              <a:t>Continued staff involvement </a:t>
            </a:r>
          </a:p>
        </p:txBody>
      </p:sp>
    </p:spTree>
    <p:extLst>
      <p:ext uri="{BB962C8B-B14F-4D97-AF65-F5344CB8AC3E}">
        <p14:creationId xmlns:p14="http://schemas.microsoft.com/office/powerpoint/2010/main" val="131856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E6710-0FF8-4C9F-A8CF-2E238C92C859}"/>
              </a:ext>
            </a:extLst>
          </p:cNvPr>
          <p:cNvSpPr txBox="1"/>
          <p:nvPr/>
        </p:nvSpPr>
        <p:spPr>
          <a:xfrm>
            <a:off x="539552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Bibliography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B24D89-920A-481D-9FF4-6C0245515FA7}"/>
              </a:ext>
            </a:extLst>
          </p:cNvPr>
          <p:cNvSpPr/>
          <p:nvPr/>
        </p:nvSpPr>
        <p:spPr>
          <a:xfrm>
            <a:off x="512520" y="2708920"/>
            <a:ext cx="8083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King, H. (2003). Disseminating educational developments. In P. Kahn &amp; D. Baume (Eds.), A guide to staff and educational development (pp. 96–115). London: Kogan Page.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6FABF4-966C-4DD0-90BB-42CE9C368D4D}"/>
              </a:ext>
            </a:extLst>
          </p:cNvPr>
          <p:cNvSpPr/>
          <p:nvPr/>
        </p:nvSpPr>
        <p:spPr>
          <a:xfrm>
            <a:off x="491290" y="3989618"/>
            <a:ext cx="7736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Shoenberg</a:t>
            </a:r>
            <a:r>
              <a:rPr lang="en-GB" sz="2000" dirty="0"/>
              <a:t>, R.E. (2000). Disseminating proven reforms: An overview. Washington, DC: US Department of Education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EE019-0CB1-41BA-BD2F-64E87E7C457B}"/>
              </a:ext>
            </a:extLst>
          </p:cNvPr>
          <p:cNvSpPr/>
          <p:nvPr/>
        </p:nvSpPr>
        <p:spPr>
          <a:xfrm>
            <a:off x="491290" y="1120446"/>
            <a:ext cx="7579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Deborah Southwell , Deanne </a:t>
            </a:r>
            <a:r>
              <a:rPr lang="en-GB" sz="2000" dirty="0" err="1"/>
              <a:t>Gannaway</a:t>
            </a:r>
            <a:r>
              <a:rPr lang="en-GB" sz="2000" dirty="0"/>
              <a:t> , Janice </a:t>
            </a:r>
            <a:r>
              <a:rPr lang="en-GB" sz="2000" dirty="0" err="1"/>
              <a:t>Orrell</a:t>
            </a:r>
            <a:r>
              <a:rPr lang="en-GB" sz="2000" dirty="0"/>
              <a:t> , Denise Chalmers &amp; Catherine Abraham (2010) Strategies for effective dissemination of the outcomes of teaching and learning projects, Journal of Higher Education Policy and Management, 32:1, 55-67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 Andrews Template">
  <a:themeElements>
    <a:clrScheme name="St Andrews colours">
      <a:dk1>
        <a:srgbClr val="000000"/>
      </a:dk1>
      <a:lt1>
        <a:srgbClr val="FFFFFF"/>
      </a:lt1>
      <a:dk2>
        <a:srgbClr val="00529B"/>
      </a:dk2>
      <a:lt2>
        <a:srgbClr val="FFFFFF"/>
      </a:lt2>
      <a:accent1>
        <a:srgbClr val="0088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0088CC"/>
      </a:hlink>
      <a:folHlink>
        <a:srgbClr val="2A6496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Slid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Slid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 Andrews Template.potm</Template>
  <TotalTime>5182</TotalTime>
  <Words>249</Words>
  <Application>Microsoft Office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Georgia</vt:lpstr>
      <vt:lpstr>Monotype Sorts</vt:lpstr>
      <vt:lpstr>Palatino</vt:lpstr>
      <vt:lpstr>Times</vt:lpstr>
      <vt:lpstr>Times New Roman</vt:lpstr>
      <vt:lpstr>St Andrews Template</vt:lpstr>
      <vt:lpstr>1_StandardSlide</vt:lpstr>
      <vt:lpstr>StandardSlide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 Andrews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Wake</dc:creator>
  <cp:lastModifiedBy>Jasmin Hinds</cp:lastModifiedBy>
  <cp:revision>30</cp:revision>
  <cp:lastPrinted>2008-11-25T10:34:21Z</cp:lastPrinted>
  <dcterms:created xsi:type="dcterms:W3CDTF">2014-06-04T15:27:00Z</dcterms:created>
  <dcterms:modified xsi:type="dcterms:W3CDTF">2018-07-03T14:21:13Z</dcterms:modified>
</cp:coreProperties>
</file>